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67" r:id="rId14"/>
    <p:sldId id="268" r:id="rId15"/>
    <p:sldId id="277" r:id="rId16"/>
    <p:sldId id="285" r:id="rId17"/>
    <p:sldId id="281" r:id="rId18"/>
    <p:sldId id="282" r:id="rId19"/>
    <p:sldId id="284" r:id="rId20"/>
    <p:sldId id="283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56"/>
    <p:restoredTop sz="94575"/>
  </p:normalViewPr>
  <p:slideViewPr>
    <p:cSldViewPr snapToGrid="0" snapToObjects="1">
      <p:cViewPr varScale="1">
        <p:scale>
          <a:sx n="70" d="100"/>
          <a:sy n="70" d="100"/>
        </p:scale>
        <p:origin x="184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vaccines, immigration,</a:t>
            </a:r>
            <a:r>
              <a:rPr lang="en-US" baseline="0" dirty="0" smtClean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4" Type="http://schemas.openxmlformats.org/officeDocument/2006/relationships/hyperlink" Target="http://coleoguy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project.org/" TargetMode="External"/><Relationship Id="rId3" Type="http://schemas.openxmlformats.org/officeDocument/2006/relationships/hyperlink" Target="https://www.rstudio.com/products/rstudio/download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oleoguy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</a:t>
            </a:r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1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728" y="3261351"/>
            <a:ext cx="4973619" cy="20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Why not just collaborate </a:t>
            </a:r>
            <a:r>
              <a:rPr lang="en-US" b="1" dirty="0">
                <a:solidFill>
                  <a:schemeClr val="bg1"/>
                </a:solidFill>
              </a:rPr>
              <a:t>with a </a:t>
            </a:r>
            <a:r>
              <a:rPr lang="en-US" b="1" dirty="0" smtClean="0">
                <a:solidFill>
                  <a:schemeClr val="bg1"/>
                </a:solidFill>
              </a:rPr>
              <a:t>statistician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In </a:t>
            </a:r>
            <a:r>
              <a:rPr lang="en-US" sz="3200" dirty="0"/>
              <a:t>some cases this is a great </a:t>
            </a:r>
            <a:r>
              <a:rPr lang="en-US" sz="3200" dirty="0" smtClean="0"/>
              <a:t>option, but </a:t>
            </a:r>
            <a:r>
              <a:rPr lang="en-US" sz="3200" dirty="0"/>
              <a:t>y</a:t>
            </a:r>
            <a:r>
              <a:rPr lang="en-US" sz="3200" dirty="0" smtClean="0"/>
              <a:t>ou </a:t>
            </a:r>
            <a:r>
              <a:rPr lang="en-US" sz="3200" dirty="0"/>
              <a:t>have to understand enough to </a:t>
            </a:r>
            <a:r>
              <a:rPr lang="en-US" sz="3200" dirty="0" smtClean="0"/>
              <a:t>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If </a:t>
            </a:r>
            <a:r>
              <a:rPr lang="en-US" sz="3200" dirty="0"/>
              <a:t>you publish a study you are responsible for its validity</a:t>
            </a:r>
            <a:r>
              <a:rPr lang="en-US" sz="3200" dirty="0" smtClean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For </a:t>
            </a:r>
            <a:r>
              <a:rPr lang="en-US" sz="3200" dirty="0"/>
              <a:t>most experiments </a:t>
            </a:r>
            <a:r>
              <a:rPr lang="en-US" sz="3200" dirty="0" smtClean="0"/>
              <a:t>simple methods </a:t>
            </a:r>
            <a:r>
              <a:rPr lang="en-US" sz="3200" dirty="0"/>
              <a:t>suffice</a:t>
            </a:r>
            <a:r>
              <a:rPr lang="en-US" sz="3200" dirty="0" smtClean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In </a:t>
            </a:r>
            <a:r>
              <a:rPr lang="en-US" sz="3200" dirty="0"/>
              <a:t>many fields of biology there are sets of statistical tests that are expected for certain types of data</a:t>
            </a:r>
            <a:r>
              <a:rPr lang="en-US" sz="3200" dirty="0" smtClean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For </a:t>
            </a:r>
            <a:r>
              <a:rPr lang="en-US" sz="3200" dirty="0"/>
              <a:t>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Statistics </a:t>
            </a:r>
            <a:r>
              <a:rPr lang="en-US" sz="3200" dirty="0"/>
              <a:t>is </a:t>
            </a:r>
            <a:r>
              <a:rPr lang="en-US" sz="3200" dirty="0" smtClean="0"/>
              <a:t>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My </a:t>
            </a:r>
            <a:r>
              <a:rPr lang="en-US" sz="3200" dirty="0"/>
              <a:t>responsibility as a scientists is to </a:t>
            </a:r>
            <a:r>
              <a:rPr lang="en-US" sz="3200" dirty="0" smtClean="0"/>
              <a:t>report the </a:t>
            </a:r>
            <a:r>
              <a:rPr lang="en-US" sz="3200" dirty="0"/>
              <a:t>truth as accurately as possible and statistics help me in this </a:t>
            </a:r>
            <a:r>
              <a:rPr lang="en-US" sz="3200" dirty="0" smtClean="0"/>
              <a:t>regard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We </a:t>
            </a:r>
            <a:r>
              <a:rPr lang="en-US" sz="3200" dirty="0"/>
              <a:t>may NEED statistics to discern patterns in our </a:t>
            </a:r>
            <a:r>
              <a:rPr lang="en-US" sz="3200" dirty="0" smtClean="0"/>
              <a:t>data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You need to understand where the signal that makes for a significant test comes from.  Visualizing your data in the right way can do this!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Why am I teaching this class?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December 1, 2017 </a:t>
              </a:r>
              <a:r>
                <a:rPr lang="mr-IN" dirty="0" smtClean="0"/>
                <a:t>–</a:t>
              </a:r>
              <a:r>
                <a:rPr lang="en-US" dirty="0" smtClean="0"/>
                <a:t> January 15, 2018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05524"/>
            <a:ext cx="5907024" cy="4879324"/>
            <a:chOff x="3255264" y="1905524"/>
            <a:chExt cx="5907024" cy="4879324"/>
          </a:xfrm>
        </p:grpSpPr>
        <p:sp>
          <p:nvSpPr>
            <p:cNvPr id="9" name="Rectangle 8"/>
            <p:cNvSpPr/>
            <p:nvPr/>
          </p:nvSpPr>
          <p:spPr>
            <a:xfrm>
              <a:off x="4297680" y="1905524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R </a:t>
            </a:r>
            <a:r>
              <a:rPr lang="en-US" sz="3200" dirty="0"/>
              <a:t>is </a:t>
            </a:r>
            <a:r>
              <a:rPr lang="en-US" sz="3200" dirty="0" smtClean="0"/>
              <a:t>an open and free </a:t>
            </a:r>
            <a:r>
              <a:rPr lang="en-US" sz="3200" dirty="0"/>
              <a:t>statistical programming </a:t>
            </a:r>
            <a:r>
              <a:rPr lang="en-US" sz="3200" dirty="0" smtClean="0"/>
              <a:t>language that focuses on stats and graphics</a:t>
            </a: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It </a:t>
            </a:r>
            <a:r>
              <a:rPr lang="en-US" sz="3200" dirty="0"/>
              <a:t>works very similarly on all major operating systems </a:t>
            </a: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It’s </a:t>
            </a:r>
            <a:r>
              <a:rPr lang="en-US" sz="3200" dirty="0"/>
              <a:t>also a full-fledged high level programming language (similar to </a:t>
            </a:r>
            <a:r>
              <a:rPr lang="en-US" sz="3200" dirty="0" smtClean="0"/>
              <a:t>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 smtClean="0"/>
              <a:t>FYI</a:t>
            </a:r>
            <a:r>
              <a:rPr lang="en-US" sz="2400" i="1" dirty="0"/>
              <a:t>: </a:t>
            </a:r>
            <a:r>
              <a:rPr lang="en-US" sz="2400" i="1" dirty="0" smtClean="0"/>
              <a:t>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smtClean="0">
                <a:solidFill>
                  <a:schemeClr val="bg1"/>
                </a:solidFill>
              </a:rPr>
              <a:t>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Many </a:t>
            </a:r>
            <a:r>
              <a:rPr lang="en-US" sz="3200" dirty="0"/>
              <a:t>statistical approaches have been implemented in the R </a:t>
            </a:r>
            <a:r>
              <a:rPr lang="en-US" sz="3200" dirty="0" smtClean="0"/>
              <a:t>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Because </a:t>
            </a:r>
            <a:r>
              <a:rPr lang="en-US" sz="3200" dirty="0"/>
              <a:t>it’s open source, there are no proprietary secrets, as might be hiding in commercially available statistical </a:t>
            </a:r>
            <a:r>
              <a:rPr lang="en-US" sz="3200" dirty="0" smtClean="0"/>
              <a:t>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Any </a:t>
            </a:r>
            <a:r>
              <a:rPr lang="en-US" sz="3200" dirty="0"/>
              <a:t>program written in R will have access to all of R’s tools for statistics and </a:t>
            </a:r>
            <a:r>
              <a:rPr lang="en-US" sz="3200" dirty="0" smtClean="0"/>
              <a:t>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New </a:t>
            </a:r>
            <a:r>
              <a:rPr lang="en-US" sz="3200" dirty="0"/>
              <a:t>methods of analysis are being implemented in R by the scientists developing the </a:t>
            </a:r>
            <a:r>
              <a:rPr lang="en-US" sz="3200" dirty="0" smtClean="0"/>
              <a:t>methods.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</a:t>
            </a:r>
            <a:r>
              <a:rPr lang="en-US" b="1" dirty="0" smtClean="0">
                <a:solidFill>
                  <a:schemeClr val="bg1"/>
                </a:solidFill>
              </a:rPr>
              <a:t>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</a:t>
            </a:r>
            <a:r>
              <a:rPr lang="en-US" sz="2800" dirty="0" smtClean="0"/>
              <a:t>manuscript</a:t>
            </a:r>
          </a:p>
          <a:p>
            <a:pPr lvl="2" fontAlgn="base"/>
            <a:r>
              <a:rPr lang="en-US" sz="2800" dirty="0" smtClean="0"/>
              <a:t>Reproducibility / Open science</a:t>
            </a:r>
            <a:endParaRPr lang="en-US" sz="2800" dirty="0" smtClean="0"/>
          </a:p>
          <a:p>
            <a:pPr lvl="2" fontAlgn="base"/>
            <a:r>
              <a:rPr lang="en-US" sz="2800" dirty="0" smtClean="0"/>
              <a:t>Reviewing</a:t>
            </a:r>
          </a:p>
          <a:p>
            <a:pPr lvl="2" fontAlgn="base"/>
            <a:r>
              <a:rPr lang="en-US" sz="2800" dirty="0"/>
              <a:t>R</a:t>
            </a:r>
            <a:r>
              <a:rPr lang="en-US" sz="2800" dirty="0" smtClean="0"/>
              <a:t>evising</a:t>
            </a:r>
            <a:endParaRPr lang="en-US" sz="2800" dirty="0" smtClean="0"/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 smtClean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 smtClean="0"/>
              <a:t>Many </a:t>
            </a:r>
            <a:r>
              <a:rPr lang="en-US" sz="2800" dirty="0"/>
              <a:t>methods (mixed models, quantitative genetics, etc.) are only available in R</a:t>
            </a:r>
            <a:r>
              <a:rPr lang="en-US" sz="2800" dirty="0" smtClean="0"/>
              <a:t>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 smtClean="0"/>
              <a:t>PLOTTING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Downsides of 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1131950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Today R is basically a requirement to maximize your productivity in STEM.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Learning curve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Anyone can make a package - so there is some junk out there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/>
              <a:t>Memory issues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smtClean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 smtClean="0"/>
              <a:t>Awk</a:t>
            </a:r>
            <a:endParaRPr lang="en-US" sz="2800" dirty="0" smtClean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smtClean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Problematic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2" y="1365168"/>
            <a:ext cx="8982635" cy="46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Problematic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997106"/>
            <a:ext cx="5002306" cy="5730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38" y="993373"/>
            <a:ext cx="5734316" cy="57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8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Problematic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55" y="1093696"/>
            <a:ext cx="7550290" cy="548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 smtClean="0"/>
              <a:t>Name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 smtClean="0"/>
              <a:t>Lab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 smtClean="0"/>
              <a:t>Data</a:t>
            </a:r>
            <a:endParaRPr lang="en-US" sz="2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>
                <a:hlinkClick r:id="rId3"/>
              </a:rPr>
              <a:t>Syllabus</a:t>
            </a:r>
            <a:r>
              <a:rPr lang="en-US" sz="4000" dirty="0" smtClean="0"/>
              <a:t> / </a:t>
            </a:r>
            <a:r>
              <a:rPr lang="en-US" sz="4000" dirty="0" smtClean="0">
                <a:hlinkClick r:id="rId4"/>
              </a:rPr>
              <a:t>website</a:t>
            </a:r>
            <a:endParaRPr lang="en-US" sz="4000" dirty="0" smtClean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/>
              <a:t>Big </a:t>
            </a:r>
            <a:r>
              <a:rPr lang="en-US" sz="4000" dirty="0"/>
              <a:t>problems in </a:t>
            </a:r>
            <a:r>
              <a:rPr lang="en-US" sz="4000" dirty="0" smtClean="0"/>
              <a:t>stats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/>
              <a:t>Why </a:t>
            </a:r>
            <a:r>
              <a:rPr lang="en-US" sz="4000" dirty="0"/>
              <a:t>you need this </a:t>
            </a:r>
            <a:r>
              <a:rPr lang="en-US" sz="4000" dirty="0" smtClean="0"/>
              <a:t>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/>
              <a:t>Plotting</a:t>
            </a:r>
            <a:endParaRPr lang="en-US" sz="4000" dirty="0" smtClean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 smtClean="0"/>
              <a:t>Prep </a:t>
            </a:r>
            <a:r>
              <a:rPr lang="en-US" sz="4000" dirty="0"/>
              <a:t>for Thursday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Problematic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084380"/>
            <a:ext cx="5281335" cy="5552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06" y="1084380"/>
            <a:ext cx="5127418" cy="555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 smtClean="0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smtClean="0"/>
              <a:t>Installing R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Go </a:t>
            </a:r>
            <a:r>
              <a:rPr lang="en-US" sz="3200" dirty="0"/>
              <a:t>to the </a:t>
            </a:r>
            <a:r>
              <a:rPr lang="en-US" sz="3200" dirty="0">
                <a:hlinkClick r:id="rId2"/>
              </a:rPr>
              <a:t>R homepage</a:t>
            </a:r>
            <a:r>
              <a:rPr lang="en-US" sz="3200" dirty="0"/>
              <a:t> and click download </a:t>
            </a:r>
            <a:r>
              <a:rPr lang="en-US" sz="3200" dirty="0" smtClean="0"/>
              <a:t>R.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Pick </a:t>
            </a:r>
            <a:r>
              <a:rPr lang="en-US" sz="3200" dirty="0"/>
              <a:t>a mirror that is in Texas or at least in the United </a:t>
            </a:r>
            <a:r>
              <a:rPr lang="en-US" sz="3200" dirty="0" smtClean="0"/>
              <a:t>States.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Select </a:t>
            </a:r>
            <a:r>
              <a:rPr lang="en-US" sz="3200" dirty="0"/>
              <a:t>the correct version for your system and follow the prompts.</a:t>
            </a:r>
          </a:p>
          <a:p>
            <a:pPr fontAlgn="base"/>
            <a:endParaRPr lang="en-US" sz="3200" b="1" dirty="0" smtClean="0"/>
          </a:p>
          <a:p>
            <a:pPr fontAlgn="base"/>
            <a:r>
              <a:rPr lang="en-US" sz="3200" b="1" dirty="0" smtClean="0"/>
              <a:t>Installing </a:t>
            </a:r>
            <a:r>
              <a:rPr lang="en-US" sz="3200" b="1" dirty="0" err="1" smtClean="0"/>
              <a:t>Rstudio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Go </a:t>
            </a:r>
            <a:r>
              <a:rPr lang="en-US" sz="3200" dirty="0"/>
              <a:t>to the </a:t>
            </a:r>
            <a:r>
              <a:rPr lang="en-US" sz="3200" dirty="0">
                <a:hlinkClick r:id="rId3"/>
              </a:rPr>
              <a:t>RStudio homepage</a:t>
            </a:r>
            <a:r>
              <a:rPr lang="en-US" sz="3200" dirty="0"/>
              <a:t> and click on the download link below the free version of </a:t>
            </a:r>
            <a:r>
              <a:rPr lang="en-US" sz="3200" dirty="0" err="1"/>
              <a:t>RStudio</a:t>
            </a:r>
            <a:r>
              <a:rPr lang="en-US" sz="3200" dirty="0"/>
              <a:t> </a:t>
            </a:r>
            <a:r>
              <a:rPr lang="en-US" sz="3200" dirty="0" smtClean="0"/>
              <a:t>Desktop.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Select </a:t>
            </a:r>
            <a:r>
              <a:rPr lang="en-US" sz="3200" dirty="0"/>
              <a:t>the correct version for your system and follow the prompts.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Read chapters 1 and 2 of </a:t>
            </a:r>
            <a:r>
              <a:rPr lang="en-US" sz="3200" dirty="0" smtClean="0"/>
              <a:t>WS </a:t>
            </a:r>
            <a:r>
              <a:rPr lang="mr-IN" sz="3200" dirty="0" smtClean="0"/>
              <a:t>–</a:t>
            </a:r>
            <a:r>
              <a:rPr lang="en-US" sz="3200" dirty="0" smtClean="0"/>
              <a:t> good supplemental readings too!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Install </a:t>
            </a:r>
            <a:r>
              <a:rPr lang="en-US" sz="3200" dirty="0"/>
              <a:t>R and </a:t>
            </a:r>
            <a:r>
              <a:rPr lang="en-US" sz="3200" dirty="0" err="1"/>
              <a:t>Rstudio</a:t>
            </a:r>
            <a:r>
              <a:rPr lang="en-US" sz="3200" dirty="0"/>
              <a:t> on a </a:t>
            </a:r>
            <a:r>
              <a:rPr lang="en-US" sz="3200" dirty="0" smtClean="0"/>
              <a:t>laptop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 smtClean="0"/>
              <a:t>Come </a:t>
            </a:r>
            <a:r>
              <a:rPr lang="en-US" sz="3200" dirty="0"/>
              <a:t>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</a:t>
            </a:r>
            <a:r>
              <a:rPr lang="en-US" sz="3200" b="1" dirty="0" smtClean="0">
                <a:solidFill>
                  <a:srgbClr val="C00000"/>
                </a:solidFill>
              </a:rPr>
              <a:t>!</a:t>
            </a:r>
          </a:p>
          <a:p>
            <a:pPr fontAlgn="base"/>
            <a:endParaRPr lang="en-US" sz="3200" b="1" dirty="0" smtClean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Figures will not lie but liars will </a:t>
            </a:r>
            <a:r>
              <a:rPr lang="en-US" sz="3600" i="1" dirty="0" smtClean="0"/>
              <a:t>figure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 smtClean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There are three kinds of lies: lies, damned lies, and </a:t>
            </a:r>
            <a:r>
              <a:rPr lang="en-US" sz="3600" i="1" dirty="0" smtClean="0"/>
              <a:t>statistics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600" dirty="0" smtClean="0"/>
          </a:p>
          <a:p>
            <a:pPr marL="571500" indent="-571500" fontAlgn="base">
              <a:buFont typeface="Arial" charset="0"/>
              <a:buChar char="•"/>
            </a:pPr>
            <a:endParaRPr lang="en-US" sz="16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</a:t>
            </a:r>
            <a:r>
              <a:rPr lang="en-US" sz="3600" i="1" dirty="0" smtClean="0"/>
              <a:t>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 smtClean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good </a:t>
            </a:r>
            <a:r>
              <a:rPr lang="en-US" sz="3600" i="1" dirty="0" smtClean="0"/>
              <a:t>judgement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Our response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</a:t>
            </a:r>
            <a:r>
              <a:rPr lang="en-US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812" y="1248912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Started </a:t>
            </a:r>
            <a:r>
              <a:rPr lang="en-US" sz="3200" dirty="0"/>
              <a:t>in the social sciences but some problems are </a:t>
            </a:r>
            <a:r>
              <a:rPr lang="en-US" sz="3200" dirty="0" smtClean="0"/>
              <a:t>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</a:t>
            </a:r>
            <a:r>
              <a:rPr lang="en-US" sz="3200" dirty="0" smtClean="0"/>
              <a:t>researchers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60" y="1248912"/>
            <a:ext cx="2161769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</a:t>
            </a:r>
            <a:r>
              <a:rPr lang="en-US" sz="3200" dirty="0" smtClean="0"/>
              <a:t>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 smtClean="0"/>
              <a:t>Altimetrics</a:t>
            </a:r>
            <a:endParaRPr lang="en-US" sz="3200" dirty="0" smtClean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smtClean="0"/>
              <a:t>Systemic change - unlikely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Origin of Statistics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5431" y="1273781"/>
            <a:ext cx="11801138" cy="4637802"/>
            <a:chOff x="195431" y="1273781"/>
            <a:chExt cx="11801138" cy="4637802"/>
          </a:xfrm>
        </p:grpSpPr>
        <p:sp>
          <p:nvSpPr>
            <p:cNvPr id="4" name="Rectangle 3"/>
            <p:cNvSpPr/>
            <p:nvPr/>
          </p:nvSpPr>
          <p:spPr>
            <a:xfrm>
              <a:off x="195431" y="1273781"/>
              <a:ext cx="1180113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3200" i="1" dirty="0" smtClean="0"/>
                <a:t>In </a:t>
              </a:r>
              <a:r>
                <a:rPr lang="en-US" sz="3200" i="1" dirty="0"/>
                <a:t>many ways, therefore, modern statistics was an offshoot of </a:t>
              </a:r>
              <a:r>
                <a:rPr lang="en-US" sz="3200" i="1" dirty="0" smtClean="0"/>
                <a:t>evolutionary biology</a:t>
              </a:r>
            </a:p>
            <a:p>
              <a:pPr fontAlgn="base"/>
              <a:endParaRPr lang="en-US" sz="32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890" y="3344451"/>
              <a:ext cx="1650102" cy="255765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93" y="3344451"/>
              <a:ext cx="1474417" cy="25671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300" y="3334977"/>
              <a:ext cx="2085410" cy="25578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328" y="3344451"/>
              <a:ext cx="2113919" cy="25614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68890" y="2680267"/>
              <a:ext cx="1650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R. FISHER</a:t>
              </a:r>
            </a:p>
            <a:p>
              <a:pPr algn="ctr"/>
              <a:r>
                <a:rPr lang="en-US" dirty="0" smtClean="0"/>
                <a:t>ANOVA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0438" y="2710524"/>
              <a:ext cx="1584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 </a:t>
              </a:r>
              <a:r>
                <a:rPr lang="en-US" dirty="0" smtClean="0"/>
                <a:t>S. WRIGHT</a:t>
              </a:r>
            </a:p>
            <a:p>
              <a:pPr algn="ctr"/>
              <a:r>
                <a:rPr lang="en-US" dirty="0" smtClean="0"/>
                <a:t>PATH ANALYSIS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56300" y="2710524"/>
              <a:ext cx="20854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K. PEARSON</a:t>
              </a:r>
            </a:p>
            <a:p>
              <a:pPr algn="ctr"/>
              <a:r>
                <a:rPr lang="en-US" dirty="0" smtClean="0"/>
                <a:t>CORRELATION               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38328" y="2710524"/>
              <a:ext cx="211391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F. </a:t>
              </a:r>
              <a:r>
                <a:rPr lang="en-US" dirty="0" smtClean="0"/>
                <a:t>GALTON</a:t>
              </a:r>
              <a:endParaRPr lang="en-US" dirty="0"/>
            </a:p>
            <a:p>
              <a:pPr algn="ctr"/>
              <a:r>
                <a:rPr lang="en-US" dirty="0"/>
                <a:t>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 smtClean="0">
                <a:latin typeface="inherit" charset="0"/>
              </a:rPr>
              <a:t>We </a:t>
            </a:r>
            <a:r>
              <a:rPr lang="en-US" sz="2800" dirty="0">
                <a:latin typeface="inherit" charset="0"/>
              </a:rPr>
              <a:t>want to test hypotheses.</a:t>
            </a:r>
            <a:br>
              <a:rPr lang="en-US" sz="2800" dirty="0">
                <a:latin typeface="inherit" charset="0"/>
              </a:rPr>
            </a:br>
            <a:endParaRPr lang="en-US" dirty="0"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sz="2800" dirty="0">
                <a:latin typeface="inherit" charset="0"/>
              </a:rPr>
              <a:t>To test a hypothesis we have to design an experiment</a:t>
            </a:r>
            <a:br>
              <a:rPr lang="en-US" sz="2800" dirty="0">
                <a:latin typeface="inherit" charset="0"/>
              </a:rPr>
            </a:br>
            <a:endParaRPr lang="en-US" dirty="0"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sz="2800" dirty="0">
                <a:latin typeface="inherit" charset="0"/>
              </a:rPr>
              <a:t>Not all experiments have a traditional control and experimental </a:t>
            </a:r>
            <a:r>
              <a:rPr lang="en-US" sz="2800" dirty="0" smtClean="0">
                <a:latin typeface="inherit" charset="0"/>
              </a:rPr>
              <a:t>treatment and this isn’t always how we want to test a hypothesis</a:t>
            </a:r>
            <a:r>
              <a:rPr lang="en-US" sz="2800" dirty="0">
                <a:latin typeface="inherit" charset="0"/>
              </a:rPr>
              <a:t/>
            </a:r>
            <a:br>
              <a:rPr lang="en-US" sz="2800" dirty="0">
                <a:latin typeface="inherit" charset="0"/>
              </a:rPr>
            </a:br>
            <a:endParaRPr lang="en-US" dirty="0"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sz="2800" dirty="0">
                <a:latin typeface="inherit" charset="0"/>
              </a:rPr>
              <a:t>It is quite possible to design a study or collect data that cannot answer the questions that we have</a:t>
            </a:r>
            <a:br>
              <a:rPr lang="en-US" sz="2800" dirty="0">
                <a:latin typeface="inherit" charset="0"/>
              </a:rPr>
            </a:br>
            <a:endParaRPr lang="en-US" dirty="0">
              <a:latin typeface="inherit" charset="0"/>
            </a:endParaRPr>
          </a:p>
          <a:p>
            <a:pPr fontAlgn="base">
              <a:buFont typeface="Arial" charset="0"/>
              <a:buChar char="•"/>
            </a:pPr>
            <a:r>
              <a:rPr lang="en-US" sz="2800" dirty="0">
                <a:latin typeface="inherit" charset="0"/>
              </a:rPr>
              <a:t>This leads to poor manuscripts and can lead to bad practices like </a:t>
            </a:r>
            <a:r>
              <a:rPr lang="en-US" sz="2800" dirty="0" smtClean="0">
                <a:latin typeface="inherit" charset="0"/>
              </a:rPr>
              <a:t>p-hacking </a:t>
            </a:r>
            <a:r>
              <a:rPr lang="mr-IN" sz="2800" dirty="0" smtClean="0">
                <a:latin typeface="inherit" charset="0"/>
              </a:rPr>
              <a:t>–</a:t>
            </a:r>
            <a:r>
              <a:rPr lang="en-US" sz="2800" dirty="0" smtClean="0">
                <a:latin typeface="inherit" charset="0"/>
              </a:rPr>
              <a:t> or mastering out</a:t>
            </a:r>
            <a:endParaRPr lang="en-US" sz="2800" dirty="0"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 smtClean="0"/>
          </a:p>
          <a:p>
            <a:pPr fontAlgn="base"/>
            <a:r>
              <a:rPr lang="en-US" sz="3200" dirty="0" smtClean="0"/>
              <a:t>So</a:t>
            </a:r>
            <a:r>
              <a:rPr lang="en-US" sz="3200" dirty="0"/>
              <a:t>, to design an experiment you need to understand how the data will be analyzed statistically</a:t>
            </a:r>
            <a:r>
              <a:rPr lang="en-US" sz="3200" dirty="0" smtClean="0"/>
              <a:t>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</a:t>
            </a:r>
            <a:r>
              <a:rPr lang="en-US" sz="3200" dirty="0" smtClean="0"/>
              <a:t>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What </a:t>
            </a:r>
            <a:r>
              <a:rPr lang="en-US" sz="3200" dirty="0"/>
              <a:t>tests are appropriate for your </a:t>
            </a:r>
            <a:r>
              <a:rPr lang="en-US" sz="3200" dirty="0" smtClean="0"/>
              <a:t>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What </a:t>
            </a:r>
            <a:r>
              <a:rPr lang="en-US" sz="3200" dirty="0"/>
              <a:t>biases must be controlled </a:t>
            </a:r>
            <a:r>
              <a:rPr lang="en-US" sz="3200" dirty="0" smtClean="0"/>
              <a:t>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What </a:t>
            </a:r>
            <a:r>
              <a:rPr lang="en-US" sz="3200" dirty="0"/>
              <a:t>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583</Words>
  <Application>Microsoft Macintosh PowerPoint</Application>
  <PresentationFormat>Widescreen</PresentationFormat>
  <Paragraphs>142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Calibri Light</vt:lpstr>
      <vt:lpstr>Courier New</vt:lpstr>
      <vt:lpstr>inherit</vt:lpstr>
      <vt:lpstr>Mangal</vt:lpstr>
      <vt:lpstr>Arial</vt:lpstr>
      <vt:lpstr>Office Theme</vt:lpstr>
      <vt:lpstr>Experimental Design Biology 683  Lecture 1   Heath Blackmon</vt:lpstr>
      <vt:lpstr>Today</vt:lpstr>
      <vt:lpstr>The public impression of statistics</vt:lpstr>
      <vt:lpstr>Our response</vt:lpstr>
      <vt:lpstr>Reproducibility crisis</vt:lpstr>
      <vt:lpstr>Solutions</vt:lpstr>
      <vt:lpstr>The Origin of 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Problematic Plots</vt:lpstr>
      <vt:lpstr>Problematic Plots</vt:lpstr>
      <vt:lpstr>Problematic Plots</vt:lpstr>
      <vt:lpstr>Problematic Plots</vt:lpstr>
      <vt:lpstr>Installing R and RStudio</vt:lpstr>
      <vt:lpstr>For Thursday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22</cp:revision>
  <cp:lastPrinted>2018-01-14T16:16:01Z</cp:lastPrinted>
  <dcterms:created xsi:type="dcterms:W3CDTF">2018-01-03T17:15:04Z</dcterms:created>
  <dcterms:modified xsi:type="dcterms:W3CDTF">2018-01-15T23:10:45Z</dcterms:modified>
</cp:coreProperties>
</file>